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9" r:id="rId4"/>
    <p:sldId id="260" r:id="rId5"/>
    <p:sldId id="261" r:id="rId6"/>
    <p:sldId id="262" r:id="rId7"/>
    <p:sldId id="281" r:id="rId8"/>
    <p:sldId id="263" r:id="rId9"/>
    <p:sldId id="264" r:id="rId10"/>
    <p:sldId id="265" r:id="rId11"/>
    <p:sldId id="266" r:id="rId12"/>
    <p:sldId id="267" r:id="rId13"/>
    <p:sldId id="268" r:id="rId14"/>
    <p:sldId id="269" r:id="rId15"/>
    <p:sldId id="282"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showGuides="1">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4E5405-009F-4F98-BB72-C9F180234F91}"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AD9A5-2888-4107-B7C3-B2417A1E8664}" type="slidenum">
              <a:rPr lang="en-US" smtClean="0"/>
              <a:t>‹#›</a:t>
            </a:fld>
            <a:endParaRPr lang="en-US"/>
          </a:p>
        </p:txBody>
      </p:sp>
    </p:spTree>
    <p:extLst>
      <p:ext uri="{BB962C8B-B14F-4D97-AF65-F5344CB8AC3E}">
        <p14:creationId xmlns:p14="http://schemas.microsoft.com/office/powerpoint/2010/main" val="110129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E5405-009F-4F98-BB72-C9F180234F91}"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AD9A5-2888-4107-B7C3-B2417A1E8664}" type="slidenum">
              <a:rPr lang="en-US" smtClean="0"/>
              <a:t>‹#›</a:t>
            </a:fld>
            <a:endParaRPr lang="en-US"/>
          </a:p>
        </p:txBody>
      </p:sp>
    </p:spTree>
    <p:extLst>
      <p:ext uri="{BB962C8B-B14F-4D97-AF65-F5344CB8AC3E}">
        <p14:creationId xmlns:p14="http://schemas.microsoft.com/office/powerpoint/2010/main" val="424453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E5405-009F-4F98-BB72-C9F180234F91}"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AD9A5-2888-4107-B7C3-B2417A1E8664}" type="slidenum">
              <a:rPr lang="en-US" smtClean="0"/>
              <a:t>‹#›</a:t>
            </a:fld>
            <a:endParaRPr lang="en-US"/>
          </a:p>
        </p:txBody>
      </p:sp>
    </p:spTree>
    <p:extLst>
      <p:ext uri="{BB962C8B-B14F-4D97-AF65-F5344CB8AC3E}">
        <p14:creationId xmlns:p14="http://schemas.microsoft.com/office/powerpoint/2010/main" val="380660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E5405-009F-4F98-BB72-C9F180234F91}"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AD9A5-2888-4107-B7C3-B2417A1E8664}" type="slidenum">
              <a:rPr lang="en-US" smtClean="0"/>
              <a:t>‹#›</a:t>
            </a:fld>
            <a:endParaRPr lang="en-US"/>
          </a:p>
        </p:txBody>
      </p:sp>
    </p:spTree>
    <p:extLst>
      <p:ext uri="{BB962C8B-B14F-4D97-AF65-F5344CB8AC3E}">
        <p14:creationId xmlns:p14="http://schemas.microsoft.com/office/powerpoint/2010/main" val="67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E5405-009F-4F98-BB72-C9F180234F91}"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AD9A5-2888-4107-B7C3-B2417A1E8664}" type="slidenum">
              <a:rPr lang="en-US" smtClean="0"/>
              <a:t>‹#›</a:t>
            </a:fld>
            <a:endParaRPr lang="en-US"/>
          </a:p>
        </p:txBody>
      </p:sp>
    </p:spTree>
    <p:extLst>
      <p:ext uri="{BB962C8B-B14F-4D97-AF65-F5344CB8AC3E}">
        <p14:creationId xmlns:p14="http://schemas.microsoft.com/office/powerpoint/2010/main" val="221500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4E5405-009F-4F98-BB72-C9F180234F91}"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AD9A5-2888-4107-B7C3-B2417A1E8664}" type="slidenum">
              <a:rPr lang="en-US" smtClean="0"/>
              <a:t>‹#›</a:t>
            </a:fld>
            <a:endParaRPr lang="en-US"/>
          </a:p>
        </p:txBody>
      </p:sp>
    </p:spTree>
    <p:extLst>
      <p:ext uri="{BB962C8B-B14F-4D97-AF65-F5344CB8AC3E}">
        <p14:creationId xmlns:p14="http://schemas.microsoft.com/office/powerpoint/2010/main" val="3390330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4E5405-009F-4F98-BB72-C9F180234F91}" type="datetimeFigureOut">
              <a:rPr lang="en-US" smtClean="0"/>
              <a:t>8/9/2018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AAD9A5-2888-4107-B7C3-B2417A1E8664}" type="slidenum">
              <a:rPr lang="en-US" smtClean="0"/>
              <a:t>‹#›</a:t>
            </a:fld>
            <a:endParaRPr lang="en-US"/>
          </a:p>
        </p:txBody>
      </p:sp>
    </p:spTree>
    <p:extLst>
      <p:ext uri="{BB962C8B-B14F-4D97-AF65-F5344CB8AC3E}">
        <p14:creationId xmlns:p14="http://schemas.microsoft.com/office/powerpoint/2010/main" val="2414476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4E5405-009F-4F98-BB72-C9F180234F91}" type="datetimeFigureOut">
              <a:rPr lang="en-US" smtClean="0"/>
              <a:t>8/9/2018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AAD9A5-2888-4107-B7C3-B2417A1E8664}" type="slidenum">
              <a:rPr lang="en-US" smtClean="0"/>
              <a:t>‹#›</a:t>
            </a:fld>
            <a:endParaRPr lang="en-US"/>
          </a:p>
        </p:txBody>
      </p:sp>
    </p:spTree>
    <p:extLst>
      <p:ext uri="{BB962C8B-B14F-4D97-AF65-F5344CB8AC3E}">
        <p14:creationId xmlns:p14="http://schemas.microsoft.com/office/powerpoint/2010/main" val="293571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E5405-009F-4F98-BB72-C9F180234F91}" type="datetimeFigureOut">
              <a:rPr lang="en-US" smtClean="0"/>
              <a:t>8/9/2018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AAD9A5-2888-4107-B7C3-B2417A1E8664}" type="slidenum">
              <a:rPr lang="en-US" smtClean="0"/>
              <a:t>‹#›</a:t>
            </a:fld>
            <a:endParaRPr lang="en-US"/>
          </a:p>
        </p:txBody>
      </p:sp>
    </p:spTree>
    <p:extLst>
      <p:ext uri="{BB962C8B-B14F-4D97-AF65-F5344CB8AC3E}">
        <p14:creationId xmlns:p14="http://schemas.microsoft.com/office/powerpoint/2010/main" val="387436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E5405-009F-4F98-BB72-C9F180234F91}"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AD9A5-2888-4107-B7C3-B2417A1E8664}" type="slidenum">
              <a:rPr lang="en-US" smtClean="0"/>
              <a:t>‹#›</a:t>
            </a:fld>
            <a:endParaRPr lang="en-US"/>
          </a:p>
        </p:txBody>
      </p:sp>
    </p:spTree>
    <p:extLst>
      <p:ext uri="{BB962C8B-B14F-4D97-AF65-F5344CB8AC3E}">
        <p14:creationId xmlns:p14="http://schemas.microsoft.com/office/powerpoint/2010/main" val="351662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E5405-009F-4F98-BB72-C9F180234F91}"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AD9A5-2888-4107-B7C3-B2417A1E8664}" type="slidenum">
              <a:rPr lang="en-US" smtClean="0"/>
              <a:t>‹#›</a:t>
            </a:fld>
            <a:endParaRPr lang="en-US"/>
          </a:p>
        </p:txBody>
      </p:sp>
    </p:spTree>
    <p:extLst>
      <p:ext uri="{BB962C8B-B14F-4D97-AF65-F5344CB8AC3E}">
        <p14:creationId xmlns:p14="http://schemas.microsoft.com/office/powerpoint/2010/main" val="53443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blip>
          <a:srcRect/>
          <a:stretch>
            <a:fillRect t="-51000" b="-4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E5405-009F-4F98-BB72-C9F180234F91}" type="datetimeFigureOut">
              <a:rPr lang="en-US" smtClean="0"/>
              <a:t>8/9/2018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AD9A5-2888-4107-B7C3-B2417A1E8664}" type="slidenum">
              <a:rPr lang="en-US" smtClean="0"/>
              <a:t>‹#›</a:t>
            </a:fld>
            <a:endParaRPr lang="en-US"/>
          </a:p>
        </p:txBody>
      </p:sp>
    </p:spTree>
    <p:extLst>
      <p:ext uri="{BB962C8B-B14F-4D97-AF65-F5344CB8AC3E}">
        <p14:creationId xmlns:p14="http://schemas.microsoft.com/office/powerpoint/2010/main" val="1293905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t="-51000" b="-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dirty="0" smtClean="0"/>
              <a:t>بسم الله الرحمن الرحیم</a:t>
            </a:r>
            <a:br>
              <a:rPr lang="fa-IR" dirty="0" smtClean="0"/>
            </a:br>
            <a:endParaRPr lang="en-US" dirty="0"/>
          </a:p>
        </p:txBody>
      </p:sp>
      <p:sp>
        <p:nvSpPr>
          <p:cNvPr id="3" name="Subtitle 2"/>
          <p:cNvSpPr>
            <a:spLocks noGrp="1"/>
          </p:cNvSpPr>
          <p:nvPr>
            <p:ph type="subTitle" idx="1"/>
          </p:nvPr>
        </p:nvSpPr>
        <p:spPr/>
        <p:txBody>
          <a:bodyPr>
            <a:normAutofit fontScale="40000" lnSpcReduction="20000"/>
          </a:bodyPr>
          <a:lstStyle/>
          <a:p>
            <a:r>
              <a:rPr lang="fa-IR" sz="10100" dirty="0" smtClean="0"/>
              <a:t>اختلالات تجزیه ای</a:t>
            </a:r>
          </a:p>
          <a:p>
            <a:r>
              <a:rPr lang="fa-IR" sz="4400" dirty="0" smtClean="0"/>
              <a:t>با تشکر از استاد عزیزم</a:t>
            </a:r>
          </a:p>
          <a:p>
            <a:r>
              <a:rPr lang="fa-IR" sz="6900" dirty="0" smtClean="0"/>
              <a:t/>
            </a:r>
            <a:br>
              <a:rPr lang="fa-IR" sz="6900" dirty="0" smtClean="0"/>
            </a:br>
            <a:r>
              <a:rPr lang="fa-IR" sz="6900" dirty="0" smtClean="0"/>
              <a:t>دکتر محسن کیان </a:t>
            </a:r>
            <a:r>
              <a:rPr lang="fa-IR" sz="6900" dirty="0" smtClean="0"/>
              <a:t>پور </a:t>
            </a:r>
            <a:endParaRPr lang="en-US" sz="6900" dirty="0"/>
          </a:p>
        </p:txBody>
      </p:sp>
    </p:spTree>
    <p:extLst>
      <p:ext uri="{BB962C8B-B14F-4D97-AF65-F5344CB8AC3E}">
        <p14:creationId xmlns:p14="http://schemas.microsoft.com/office/powerpoint/2010/main" val="3442097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تظاهر کلاسیک</a:t>
            </a:r>
            <a:endParaRPr lang="en-US" b="1" dirty="0"/>
          </a:p>
        </p:txBody>
      </p:sp>
      <p:sp>
        <p:nvSpPr>
          <p:cNvPr id="3" name="Content Placeholder 2"/>
          <p:cNvSpPr>
            <a:spLocks noGrp="1"/>
          </p:cNvSpPr>
          <p:nvPr>
            <p:ph idx="1"/>
          </p:nvPr>
        </p:nvSpPr>
        <p:spPr>
          <a:xfrm>
            <a:off x="838200" y="2452255"/>
            <a:ext cx="10515600" cy="3724708"/>
          </a:xfrm>
        </p:spPr>
        <p:txBody>
          <a:bodyPr/>
          <a:lstStyle/>
          <a:p>
            <a:pPr marL="0" indent="0" algn="r">
              <a:buNone/>
            </a:pPr>
            <a:r>
              <a:rPr lang="fa-IR" dirty="0" smtClean="0"/>
              <a:t>شکل کلاسیک تظاهرات بیماری بسیار آشکار و پرسرو صداست و معمولا در پاسخ به ضربات حاد و شدید روانشناختی اتفاق می افتد.موجب میشود اظرافیان بیمار سریعا متوجع شده او را به علت علایم مربوط به فراموشی به درمانگاه بیاورند.علایم شایع همراه ممکن است علایم شبه جسمی, تبدیلی, تغیر در سطح هوشیاری , مسخ شخصیت, مسخ واقعیت یا حتی افسردگی و افکار خودکشی باشند.</a:t>
            </a:r>
            <a:endParaRPr lang="en-US" dirty="0"/>
          </a:p>
        </p:txBody>
      </p:sp>
    </p:spTree>
    <p:extLst>
      <p:ext uri="{BB962C8B-B14F-4D97-AF65-F5344CB8AC3E}">
        <p14:creationId xmlns:p14="http://schemas.microsoft.com/office/powerpoint/2010/main" val="328598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تظاهرات غیر کلاسیک</a:t>
            </a:r>
            <a:endParaRPr lang="en-US" b="1" dirty="0"/>
          </a:p>
        </p:txBody>
      </p:sp>
      <p:sp>
        <p:nvSpPr>
          <p:cNvPr id="3" name="Content Placeholder 2"/>
          <p:cNvSpPr>
            <a:spLocks noGrp="1"/>
          </p:cNvSpPr>
          <p:nvPr>
            <p:ph idx="1"/>
          </p:nvPr>
        </p:nvSpPr>
        <p:spPr>
          <a:xfrm>
            <a:off x="838200" y="2285999"/>
            <a:ext cx="10515600" cy="3890963"/>
          </a:xfrm>
        </p:spPr>
        <p:txBody>
          <a:bodyPr>
            <a:normAutofit/>
          </a:bodyPr>
          <a:lstStyle/>
          <a:p>
            <a:pPr marL="0" indent="0" algn="r">
              <a:buNone/>
            </a:pPr>
            <a:r>
              <a:rPr lang="fa-IR" sz="3200" dirty="0" smtClean="0"/>
              <a:t>این نوع فراموشی تجزیه ای بطور پنهان اتفاق می افتد.علایمی که موجب مراجعه بیمار میشوند علایمی مثل افسردگی,تغیرات خلقی, سو مصرف مواد, اختلال خواب, علایم شبه جسمی , اضطراب و هراس, افکارخودکشی یا رفتار های تکانه ای و اعمال خودآزارانه ,حملات پرخاشگرانه ,اختلالات خوردن و مسایل بین فردی میباشند. در حین معاینه علایم مرتبط با فراموشی مثل تجربه مجدد و فلش بک پیدا میشوند. </a:t>
            </a:r>
            <a:endParaRPr lang="en-US" sz="3200" dirty="0"/>
          </a:p>
        </p:txBody>
      </p:sp>
    </p:spTree>
    <p:extLst>
      <p:ext uri="{BB962C8B-B14F-4D97-AF65-F5344CB8AC3E}">
        <p14:creationId xmlns:p14="http://schemas.microsoft.com/office/powerpoint/2010/main" val="3482348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اختلال مسخ شخصیت/مسخ واقعیت</a:t>
            </a:r>
            <a:endParaRPr lang="en-US" b="1" dirty="0"/>
          </a:p>
        </p:txBody>
      </p:sp>
      <p:sp>
        <p:nvSpPr>
          <p:cNvPr id="3" name="Content Placeholder 2"/>
          <p:cNvSpPr>
            <a:spLocks noGrp="1"/>
          </p:cNvSpPr>
          <p:nvPr>
            <p:ph idx="1"/>
          </p:nvPr>
        </p:nvSpPr>
        <p:spPr>
          <a:xfrm>
            <a:off x="838200" y="2563091"/>
            <a:ext cx="10515600" cy="3613872"/>
          </a:xfrm>
        </p:spPr>
        <p:txBody>
          <a:bodyPr>
            <a:normAutofit/>
          </a:bodyPr>
          <a:lstStyle/>
          <a:p>
            <a:pPr marL="0" indent="0" algn="r">
              <a:buNone/>
            </a:pPr>
            <a:r>
              <a:rPr lang="fa-IR" sz="3200" dirty="0" smtClean="0"/>
              <a:t>مشخصه اصلی این اختلال داشتن احساس جداشدن و یا احساس عجیب و غریب از خود است.</a:t>
            </a:r>
            <a:endParaRPr lang="en-US" sz="3200" dirty="0"/>
          </a:p>
        </p:txBody>
      </p:sp>
    </p:spTree>
    <p:extLst>
      <p:ext uri="{BB962C8B-B14F-4D97-AF65-F5344CB8AC3E}">
        <p14:creationId xmlns:p14="http://schemas.microsoft.com/office/powerpoint/2010/main" val="3636730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10972800" cy="1325563"/>
          </a:xfrm>
        </p:spPr>
        <p:txBody>
          <a:bodyPr>
            <a:normAutofit/>
          </a:bodyPr>
          <a:lstStyle/>
          <a:p>
            <a:pPr algn="ctr"/>
            <a:r>
              <a:rPr lang="fa-IR" sz="3600" b="1" dirty="0" smtClean="0"/>
              <a:t>برای اختلال مسخ شخصیت/مسخ واقعیت </a:t>
            </a:r>
            <a:r>
              <a:rPr lang="en-US" sz="3600" b="1" dirty="0" smtClean="0"/>
              <a:t>DSM-5</a:t>
            </a:r>
            <a:r>
              <a:rPr lang="fa-IR" sz="3600" b="1" dirty="0" smtClean="0"/>
              <a:t>ملاک های تشخیصی</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3594950"/>
              </p:ext>
            </p:extLst>
          </p:nvPr>
        </p:nvGraphicFramePr>
        <p:xfrm>
          <a:off x="838200" y="1825625"/>
          <a:ext cx="10515600" cy="4767580"/>
        </p:xfrm>
        <a:graphic>
          <a:graphicData uri="http://schemas.openxmlformats.org/drawingml/2006/table">
            <a:tbl>
              <a:tblPr firstRow="1" bandRow="1">
                <a:tableStyleId>{F5AB1C69-6EDB-4FF4-983F-18BD219EF322}</a:tableStyleId>
              </a:tblPr>
              <a:tblGrid>
                <a:gridCol w="10515600"/>
              </a:tblGrid>
              <a:tr h="1184275">
                <a:tc>
                  <a:txBody>
                    <a:bodyPr/>
                    <a:lstStyle/>
                    <a:p>
                      <a:pPr algn="r"/>
                      <a:r>
                        <a:rPr lang="fa-IR" sz="2400" dirty="0" smtClean="0"/>
                        <a:t>الف)</a:t>
                      </a:r>
                      <a:r>
                        <a:rPr lang="fa-IR" sz="2400" baseline="0" dirty="0" smtClean="0"/>
                        <a:t> وجود تجربه ی پایدار و یا مکرر ویا راجعه ی مسخ شخصیت یا مسخ واقعیت یا هر دو </a:t>
                      </a:r>
                    </a:p>
                    <a:p>
                      <a:pPr algn="r"/>
                      <a:r>
                        <a:rPr lang="fa-IR" sz="2400" baseline="0" dirty="0" smtClean="0"/>
                        <a:t>1-مسخ شخصیت: تجربه های غیر واقعی بودن, مجزا بودن, و یا مشاهده گر بودن فرد از افکار ,احساسات, حواس,جسم و اعمال خودش</a:t>
                      </a:r>
                    </a:p>
                    <a:p>
                      <a:pPr algn="r"/>
                      <a:r>
                        <a:rPr lang="fa-IR" sz="2400" baseline="0" dirty="0" smtClean="0"/>
                        <a:t>2-مسخ واقعیت: تجربه های غیر واقعی بودن یا مجزا بودن ازمحیط </a:t>
                      </a:r>
                      <a:endParaRPr lang="en-US" sz="2400" dirty="0"/>
                    </a:p>
                  </a:txBody>
                  <a:tcPr/>
                </a:tc>
              </a:tr>
              <a:tr h="673100">
                <a:tc>
                  <a:txBody>
                    <a:bodyPr/>
                    <a:lstStyle/>
                    <a:p>
                      <a:pPr algn="r"/>
                      <a:r>
                        <a:rPr lang="fa-IR" sz="2400" dirty="0" smtClean="0"/>
                        <a:t>ب)</a:t>
                      </a:r>
                      <a:r>
                        <a:rPr lang="fa-IR" sz="2400" baseline="0" dirty="0" smtClean="0"/>
                        <a:t> در خلال تجربه ی مسخ شخصیت ارزیابی واقعیت دست نخورده باقی میماند.</a:t>
                      </a:r>
                      <a:endParaRPr lang="fa-IR" sz="2400" dirty="0" smtClean="0"/>
                    </a:p>
                  </a:txBody>
                  <a:tcPr/>
                </a:tc>
              </a:tr>
              <a:tr h="1092200">
                <a:tc>
                  <a:txBody>
                    <a:bodyPr/>
                    <a:lstStyle/>
                    <a:p>
                      <a:pPr algn="r"/>
                      <a:r>
                        <a:rPr lang="fa-IR" sz="2400" dirty="0" smtClean="0"/>
                        <a:t>ج) مسخ شخصیت موجب ناراحتی</a:t>
                      </a:r>
                      <a:r>
                        <a:rPr lang="fa-IR" sz="2400" baseline="0" dirty="0" smtClean="0"/>
                        <a:t> بالینی بارز فرد میشود و یا در عملکرد اجتماعی, شغلی و یا سایر زمینه های مهم زندگی فرد اختلال بوجود می آورد.</a:t>
                      </a:r>
                      <a:endParaRPr lang="en-US" sz="2400" dirty="0"/>
                    </a:p>
                  </a:txBody>
                  <a:tcPr/>
                </a:tc>
              </a:tr>
              <a:tr h="584200">
                <a:tc>
                  <a:txBody>
                    <a:bodyPr/>
                    <a:lstStyle/>
                    <a:p>
                      <a:pPr algn="r"/>
                      <a:r>
                        <a:rPr lang="fa-IR" sz="2400" dirty="0" smtClean="0"/>
                        <a:t>د) اختلال به علت اثر فیزیولوژیک یک ماده دارویی و</a:t>
                      </a:r>
                      <a:r>
                        <a:rPr lang="fa-IR" sz="2400" baseline="0" dirty="0" smtClean="0"/>
                        <a:t> یا یک وضعیت طبی عمومی نیست.</a:t>
                      </a:r>
                      <a:endParaRPr lang="en-US" sz="2400" dirty="0"/>
                    </a:p>
                  </a:txBody>
                  <a:tcPr/>
                </a:tc>
              </a:tr>
              <a:tr h="863600">
                <a:tc>
                  <a:txBody>
                    <a:bodyPr/>
                    <a:lstStyle/>
                    <a:p>
                      <a:pPr algn="r"/>
                      <a:r>
                        <a:rPr lang="fa-IR" sz="2400" dirty="0" smtClean="0"/>
                        <a:t>ه) اختلال با یک اختلال روانپزشکی دیگر مانند اسکیزوفرنیا,</a:t>
                      </a:r>
                      <a:r>
                        <a:rPr lang="fa-IR" sz="2400" baseline="0" dirty="0" smtClean="0"/>
                        <a:t> اختلال هراس, افسردگی اساسی, استرس حاد, استرس پس از سانحه  و یا اختلال تجزیه ای دیگری قابل توجیه نیست.</a:t>
                      </a:r>
                      <a:endParaRPr lang="en-US" sz="2400" dirty="0"/>
                    </a:p>
                  </a:txBody>
                  <a:tcPr/>
                </a:tc>
              </a:tr>
            </a:tbl>
          </a:graphicData>
        </a:graphic>
      </p:graphicFrame>
    </p:spTree>
    <p:extLst>
      <p:ext uri="{BB962C8B-B14F-4D97-AF65-F5344CB8AC3E}">
        <p14:creationId xmlns:p14="http://schemas.microsoft.com/office/powerpoint/2010/main" val="4013181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اختلال تجزیه هویت</a:t>
            </a:r>
            <a:endParaRPr lang="en-US" b="1" dirty="0"/>
          </a:p>
        </p:txBody>
      </p:sp>
      <p:sp>
        <p:nvSpPr>
          <p:cNvPr id="3" name="Content Placeholder 2"/>
          <p:cNvSpPr>
            <a:spLocks noGrp="1"/>
          </p:cNvSpPr>
          <p:nvPr>
            <p:ph idx="1"/>
          </p:nvPr>
        </p:nvSpPr>
        <p:spPr/>
        <p:txBody>
          <a:bodyPr>
            <a:normAutofit/>
          </a:bodyPr>
          <a:lstStyle/>
          <a:p>
            <a:pPr marL="0" indent="0" algn="r">
              <a:buNone/>
            </a:pPr>
            <a:r>
              <a:rPr lang="fa-IR" sz="3200" dirty="0" smtClean="0"/>
              <a:t>این اختلال قبلا اختلال چند شخصیتی نامیده میشد و با وجود دو یا چند هویت یا حالات شخصیتی مجزا مشخص میشود که بطور مکرر کنترل رفتاری فرد را بر عهده میگیرند.هویت ها و حالات شخصیتی هرکدام برای خود الگوی خاص و متفاوتی برای درک و ارتباط با محیط و تفکر درمورد آن دارند.</a:t>
            </a:r>
          </a:p>
          <a:p>
            <a:pPr marL="0" indent="0" algn="r">
              <a:buNone/>
            </a:pPr>
            <a:r>
              <a:rPr lang="fa-IR" sz="3200" dirty="0" smtClean="0"/>
              <a:t>مظالعات اخیر نشان داده اند که این اختلال شیوعی بیشتر از آن دارد که در گذشته تصور میشد.</a:t>
            </a:r>
            <a:endParaRPr lang="en-US" sz="3200" dirty="0"/>
          </a:p>
        </p:txBody>
      </p:sp>
    </p:spTree>
    <p:extLst>
      <p:ext uri="{BB962C8B-B14F-4D97-AF65-F5344CB8AC3E}">
        <p14:creationId xmlns:p14="http://schemas.microsoft.com/office/powerpoint/2010/main" val="1855411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95500" y="1168400"/>
            <a:ext cx="7264819" cy="5008563"/>
          </a:xfrm>
        </p:spPr>
      </p:pic>
    </p:spTree>
    <p:extLst>
      <p:ext uri="{BB962C8B-B14F-4D97-AF65-F5344CB8AC3E}">
        <p14:creationId xmlns:p14="http://schemas.microsoft.com/office/powerpoint/2010/main" val="4125113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t>برای اختلال تجزیه هویت</a:t>
            </a:r>
            <a:r>
              <a:rPr lang="en-US" sz="3600" b="1" dirty="0" smtClean="0"/>
              <a:t>DSM-5</a:t>
            </a:r>
            <a:r>
              <a:rPr lang="fa-IR" sz="3600" b="1" dirty="0" smtClean="0"/>
              <a:t> ملاک های تشخیصی </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6061510"/>
              </p:ext>
            </p:extLst>
          </p:nvPr>
        </p:nvGraphicFramePr>
        <p:xfrm>
          <a:off x="838200" y="1927225"/>
          <a:ext cx="10515600" cy="4488180"/>
        </p:xfrm>
        <a:graphic>
          <a:graphicData uri="http://schemas.openxmlformats.org/drawingml/2006/table">
            <a:tbl>
              <a:tblPr firstRow="1" bandRow="1">
                <a:tableStyleId>{F5AB1C69-6EDB-4FF4-983F-18BD219EF322}</a:tableStyleId>
              </a:tblPr>
              <a:tblGrid>
                <a:gridCol w="10515600"/>
              </a:tblGrid>
              <a:tr h="1273175">
                <a:tc>
                  <a:txBody>
                    <a:bodyPr/>
                    <a:lstStyle/>
                    <a:p>
                      <a:pPr algn="r"/>
                      <a:r>
                        <a:rPr lang="fa-IR" sz="2400" dirty="0" smtClean="0"/>
                        <a:t>الف) قطع</a:t>
                      </a:r>
                      <a:r>
                        <a:rPr lang="fa-IR" sz="2400" baseline="0" dirty="0" smtClean="0"/>
                        <a:t> یا انفکاک هویت که با دو یا چند حالت شخصیتی مجزا مشخص میشود.که در بعضی فرهنگ ها بعنوان تسخیر شدن توسط موجود دیگری توصیف میشود.انفکاک از تداوم آشکار حس از خود یا عاملیت ,همراه است با تغییرات مرتبط با خلق, رفتار, آگاهی, حافطه ,درک ,شناخت, و یا عملکرد حسی حرکتی.این علایم و نشانه ها ممکن است توسط دیگگران مشاهده شوند یا توسط خود فرد گزارش شود.</a:t>
                      </a:r>
                      <a:endParaRPr lang="en-US" sz="2400" dirty="0"/>
                    </a:p>
                  </a:txBody>
                  <a:tcPr/>
                </a:tc>
              </a:tr>
              <a:tr h="939800">
                <a:tc>
                  <a:txBody>
                    <a:bodyPr/>
                    <a:lstStyle/>
                    <a:p>
                      <a:pPr algn="r"/>
                      <a:r>
                        <a:rPr lang="fa-IR" sz="2400" dirty="0" smtClean="0"/>
                        <a:t>ب)</a:t>
                      </a:r>
                      <a:r>
                        <a:rPr lang="fa-IR" sz="2400" baseline="0" dirty="0" smtClean="0"/>
                        <a:t> وجود شکاف های مکرر در بیادآوری وقایع روزمره , اطلاعات مهم شخصی, و یا حوادث تروماتیک که با فراموشی معمولی تناسب ندارند.</a:t>
                      </a:r>
                      <a:endParaRPr lang="en-US" sz="2400" dirty="0"/>
                    </a:p>
                  </a:txBody>
                  <a:tcPr/>
                </a:tc>
              </a:tr>
              <a:tr h="863600">
                <a:tc>
                  <a:txBody>
                    <a:bodyPr/>
                    <a:lstStyle/>
                    <a:p>
                      <a:pPr algn="r"/>
                      <a:r>
                        <a:rPr lang="fa-IR" sz="2400" dirty="0" smtClean="0"/>
                        <a:t>ج) علایم سبب پریشانی قابل</a:t>
                      </a:r>
                      <a:r>
                        <a:rPr lang="fa-IR" sz="2400" baseline="0" dirty="0" smtClean="0"/>
                        <a:t> توجه بالینی میشوند.یا در عملکرد اجتماعی, شغلی, یا سایر حوزه ها اختلال ایجاد میکنند.</a:t>
                      </a:r>
                      <a:endParaRPr lang="en-US" sz="2400" dirty="0"/>
                    </a:p>
                  </a:txBody>
                  <a:tcPr/>
                </a:tc>
              </a:tr>
              <a:tr h="520700">
                <a:tc>
                  <a:txBody>
                    <a:bodyPr/>
                    <a:lstStyle/>
                    <a:p>
                      <a:pPr algn="r"/>
                      <a:r>
                        <a:rPr lang="fa-IR" sz="2400" dirty="0" smtClean="0"/>
                        <a:t>د) اختلال جزیی پذیرفته</a:t>
                      </a:r>
                      <a:r>
                        <a:rPr lang="fa-IR" sz="2400" baseline="0" dirty="0" smtClean="0"/>
                        <a:t> شده از فرهنگ یا آداب مذهبی نمیباشد.</a:t>
                      </a:r>
                      <a:endParaRPr lang="en-US" sz="2400" dirty="0"/>
                    </a:p>
                  </a:txBody>
                  <a:tcPr/>
                </a:tc>
              </a:tr>
              <a:tr h="609600">
                <a:tc>
                  <a:txBody>
                    <a:bodyPr/>
                    <a:lstStyle/>
                    <a:p>
                      <a:pPr algn="r"/>
                      <a:r>
                        <a:rPr lang="fa-IR" sz="2400" dirty="0" smtClean="0"/>
                        <a:t>ه) علایم قابل انتساب به اثر فیزیولوژیک</a:t>
                      </a:r>
                      <a:r>
                        <a:rPr lang="fa-IR" sz="2400" baseline="0" dirty="0" smtClean="0"/>
                        <a:t> مواد یا سایر وضعیت های طبی نیستند.</a:t>
                      </a:r>
                      <a:endParaRPr lang="en-US" sz="2400" dirty="0"/>
                    </a:p>
                  </a:txBody>
                  <a:tcPr/>
                </a:tc>
              </a:tr>
            </a:tbl>
          </a:graphicData>
        </a:graphic>
      </p:graphicFrame>
    </p:spTree>
    <p:extLst>
      <p:ext uri="{BB962C8B-B14F-4D97-AF65-F5344CB8AC3E}">
        <p14:creationId xmlns:p14="http://schemas.microsoft.com/office/powerpoint/2010/main" val="3676103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a:buNone/>
            </a:pPr>
            <a:r>
              <a:rPr lang="fa-IR" sz="3200" dirty="0" smtClean="0"/>
              <a:t>حالات تسخیری در همه ی دنیا دیده میشوندو از نظر فرهنگی 90% از مردم دنیا به وجود آن اعتقاد دارند.اختلال خواب واره تسخیر در آفریقا,آسیا و مناطقی شایع تر است که سیستم اعتقادی روانپزشکی آمریکایی و اروپایی کمتر در فرهنگشان نفوذ کرده است.</a:t>
            </a:r>
          </a:p>
          <a:p>
            <a:pPr marL="0" indent="0" algn="r">
              <a:buNone/>
            </a:pPr>
            <a:r>
              <a:rPr lang="fa-IR" sz="3200" dirty="0" smtClean="0"/>
              <a:t>از نمونه های این تظاهر اختلال تجریه ی هویت در شرق ایران میتوان از سندرم جناتی که طی آنها بیمار دچار دوره های کوتاه و موقتی انفکاک از خود و احراز هویت موجودی دیگر(جن) با تکلم,هیجانات, و رفتار و تاریخچه ی کاملا متفاوت میگردد,نام برد.</a:t>
            </a:r>
            <a:endParaRPr lang="en-US" sz="3200" dirty="0"/>
          </a:p>
        </p:txBody>
      </p:sp>
    </p:spTree>
    <p:extLst>
      <p:ext uri="{BB962C8B-B14F-4D97-AF65-F5344CB8AC3E}">
        <p14:creationId xmlns:p14="http://schemas.microsoft.com/office/powerpoint/2010/main" val="2119073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سایر اختلال تجزیه ای مشخص یا نامشخص</a:t>
            </a:r>
            <a:endParaRPr lang="en-US" b="1" dirty="0"/>
          </a:p>
        </p:txBody>
      </p:sp>
      <p:sp>
        <p:nvSpPr>
          <p:cNvPr id="3" name="Content Placeholder 2"/>
          <p:cNvSpPr>
            <a:spLocks noGrp="1"/>
          </p:cNvSpPr>
          <p:nvPr>
            <p:ph idx="1"/>
          </p:nvPr>
        </p:nvSpPr>
        <p:spPr>
          <a:xfrm>
            <a:off x="838200" y="2327563"/>
            <a:ext cx="10515600" cy="3849399"/>
          </a:xfrm>
        </p:spPr>
        <p:txBody>
          <a:bodyPr>
            <a:normAutofit/>
          </a:bodyPr>
          <a:lstStyle/>
          <a:p>
            <a:pPr marL="0" indent="0" algn="r">
              <a:buNone/>
            </a:pPr>
            <a:r>
              <a:rPr lang="fa-IR" sz="3200" dirty="0" smtClean="0"/>
              <a:t>این طبقه برای مواردی اختصاص داده شده که در آنها شاهد واکنش ها و تجربیات تجزیه ای بارز میباشیم ولی نمیتوان آنها را در هیچ یک از اختلالات تجزیه ای ذکر شده گنجاند.لازم به ذکر است که این اختلالات با رد اختلال استرس حاد, استرس پس از سانحه, یا اختلالات شبه جسمی مطرح میشود.</a:t>
            </a:r>
            <a:endParaRPr lang="en-US" sz="3200" dirty="0"/>
          </a:p>
        </p:txBody>
      </p:sp>
    </p:spTree>
    <p:extLst>
      <p:ext uri="{BB962C8B-B14F-4D97-AF65-F5344CB8AC3E}">
        <p14:creationId xmlns:p14="http://schemas.microsoft.com/office/powerpoint/2010/main" val="254527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اختلال خلسه تجزیه ای</a:t>
            </a:r>
            <a:endParaRPr lang="en-US" b="1" dirty="0"/>
          </a:p>
        </p:txBody>
      </p:sp>
      <p:sp>
        <p:nvSpPr>
          <p:cNvPr id="3" name="Content Placeholder 2"/>
          <p:cNvSpPr>
            <a:spLocks noGrp="1"/>
          </p:cNvSpPr>
          <p:nvPr>
            <p:ph idx="1"/>
          </p:nvPr>
        </p:nvSpPr>
        <p:spPr/>
        <p:txBody>
          <a:bodyPr>
            <a:normAutofit/>
          </a:bodyPr>
          <a:lstStyle/>
          <a:p>
            <a:pPr marL="0" indent="0" algn="r">
              <a:buNone/>
            </a:pPr>
            <a:r>
              <a:rPr lang="fa-IR" sz="3200" dirty="0" smtClean="0"/>
              <a:t>این اختلال با تغییر واضح و موقتی در سطح آگاهی یا از دست دادن حس هویت شخصی معمول بدون جایگزینی با هویتی دیگر مشخص میشود.</a:t>
            </a:r>
          </a:p>
          <a:p>
            <a:pPr marL="0" indent="0" algn="r">
              <a:buNone/>
            </a:pPr>
            <a:r>
              <a:rPr lang="fa-IR" sz="3200" dirty="0" smtClean="0"/>
              <a:t> تطاهرات بالینی مهم این اختلال شامل: </a:t>
            </a:r>
          </a:p>
          <a:p>
            <a:pPr marL="0" indent="0" algn="r">
              <a:buNone/>
            </a:pPr>
            <a:r>
              <a:rPr lang="fa-IR" sz="3200" dirty="0" smtClean="0"/>
              <a:t>1- حرکات کلیشه ای و رفتار های مشخص و مرتبط با فرهنگ است که فرد معتقد است توسط موجود تسخیر کننده کنترل میشود و 2- فراموشی کامل و یا نسبی ,نسبت به اتفاقات واقع شده در دوره خلسه هستند.</a:t>
            </a:r>
          </a:p>
          <a:p>
            <a:pPr marL="0" indent="0" algn="r">
              <a:buNone/>
            </a:pPr>
            <a:r>
              <a:rPr lang="fa-IR" sz="3200" dirty="0" smtClean="0"/>
              <a:t>یک نمونه قابل ذکر این اختلال «زار»است که در شمال آفریقا ,خاورمیانه و جنوب ایران گزارش شده است.</a:t>
            </a:r>
            <a:endParaRPr lang="en-US" sz="3200" dirty="0"/>
          </a:p>
        </p:txBody>
      </p:sp>
    </p:spTree>
    <p:extLst>
      <p:ext uri="{BB962C8B-B14F-4D97-AF65-F5344CB8AC3E}">
        <p14:creationId xmlns:p14="http://schemas.microsoft.com/office/powerpoint/2010/main" val="1362395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a:buNone/>
            </a:pPr>
            <a:r>
              <a:rPr lang="fa-IR" sz="3600" dirty="0" smtClean="0"/>
              <a:t>اختلالات تجزیه ای گروهی از اختلالات روانپزشکی هستند که همگی در نقش تجزیه بعنوان مکانیسم روانی اصلی در بروزشان اشتراک دارند.</a:t>
            </a:r>
          </a:p>
          <a:p>
            <a:pPr marL="0" indent="0" algn="r">
              <a:buNone/>
            </a:pPr>
            <a:r>
              <a:rPr lang="fa-IR" sz="3600" dirty="0" smtClean="0"/>
              <a:t>تجزیه به تعبیر پیرژانه در سطح معمول خودآگاهی فرد به منظور کوشش برای فرار از یک واقعه یا احساس آزار دهنده است.این توصیف تاکید بر این واقعیت است که برخلاف سرکوبی که مکانیسم دفاعی اولیه در پاسخ به تعارضات درون روانی است,تجزیه دفاعی در پاسخ به استرس ها و صدمات روانشناختی خارج روانی است.</a:t>
            </a:r>
            <a:endParaRPr lang="en-US" sz="3600" dirty="0"/>
          </a:p>
        </p:txBody>
      </p:sp>
    </p:spTree>
    <p:extLst>
      <p:ext uri="{BB962C8B-B14F-4D97-AF65-F5344CB8AC3E}">
        <p14:creationId xmlns:p14="http://schemas.microsoft.com/office/powerpoint/2010/main" val="2333516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مغز شویی</a:t>
            </a:r>
            <a:endParaRPr lang="en-US" b="1" dirty="0"/>
          </a:p>
        </p:txBody>
      </p:sp>
      <p:sp>
        <p:nvSpPr>
          <p:cNvPr id="3" name="Content Placeholder 2"/>
          <p:cNvSpPr>
            <a:spLocks noGrp="1"/>
          </p:cNvSpPr>
          <p:nvPr>
            <p:ph idx="1"/>
          </p:nvPr>
        </p:nvSpPr>
        <p:spPr>
          <a:xfrm>
            <a:off x="838200" y="2514599"/>
            <a:ext cx="10515600" cy="3662363"/>
          </a:xfrm>
        </p:spPr>
        <p:txBody>
          <a:bodyPr>
            <a:normAutofit/>
          </a:bodyPr>
          <a:lstStyle/>
          <a:p>
            <a:pPr marL="0" indent="0" algn="r">
              <a:buNone/>
            </a:pPr>
            <a:r>
              <a:rPr lang="fa-IR" sz="3200" dirty="0" smtClean="0"/>
              <a:t>این نوع از اختلالات تجزیه ای بصورت «تغییر در هویت بعلت متقاعد کردن شدید و طولانی مدت همراه با اعمال زور» تعریف شده است.</a:t>
            </a:r>
          </a:p>
          <a:p>
            <a:pPr marL="0" indent="0" algn="r">
              <a:buNone/>
            </a:pPr>
            <a:r>
              <a:rPr lang="fa-IR" sz="3200" dirty="0" smtClean="0"/>
              <a:t>در این شرایط قربانی با قرار گرفتن تحت استرس های شدید از خواسته ها و یا دستورات افراد یا فرد در قدرت تبعیت میکند و تغییرات اساسی در شخصیت,باورها, و رفتارش صورت میگیرد.</a:t>
            </a:r>
            <a:endParaRPr lang="en-US" sz="3200" dirty="0"/>
          </a:p>
        </p:txBody>
      </p:sp>
    </p:spTree>
    <p:extLst>
      <p:ext uri="{BB962C8B-B14F-4D97-AF65-F5344CB8AC3E}">
        <p14:creationId xmlns:p14="http://schemas.microsoft.com/office/powerpoint/2010/main" val="3421795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سندرم </a:t>
            </a:r>
            <a:r>
              <a:rPr lang="fa-IR" b="1" dirty="0" smtClean="0"/>
              <a:t>گانسر</a:t>
            </a:r>
            <a:endParaRPr lang="en-US" b="1" dirty="0"/>
          </a:p>
        </p:txBody>
      </p:sp>
      <p:sp>
        <p:nvSpPr>
          <p:cNvPr id="3" name="Content Placeholder 2"/>
          <p:cNvSpPr>
            <a:spLocks noGrp="1"/>
          </p:cNvSpPr>
          <p:nvPr>
            <p:ph idx="1"/>
          </p:nvPr>
        </p:nvSpPr>
        <p:spPr>
          <a:xfrm>
            <a:off x="838200" y="2298699"/>
            <a:ext cx="10515600" cy="3878263"/>
          </a:xfrm>
        </p:spPr>
        <p:txBody>
          <a:bodyPr>
            <a:normAutofit/>
          </a:bodyPr>
          <a:lstStyle/>
          <a:p>
            <a:pPr marL="0" indent="0" algn="r">
              <a:buNone/>
            </a:pPr>
            <a:r>
              <a:rPr lang="fa-IR" sz="3200" dirty="0" smtClean="0"/>
              <a:t>این سندرم وضعیت کمتر شناخته شده ای است که با پاسخ نزدیک اما غلط دادن به سوالات(پارالوجیا)مشخص میشود.این اختلال در مردان و زندانی ها بیشتر دیده میشود و در اتیولوژی آن استرس های حاصل از تنش ها و تضاد های شخصی و حتی ضربه ی مغزی,صرع و سایر اختلالات جسمی و روانی بعنوان عوامل تسهیل کننده مطرح هستند.</a:t>
            </a:r>
            <a:endParaRPr lang="en-US" sz="3200" dirty="0"/>
          </a:p>
        </p:txBody>
      </p:sp>
    </p:spTree>
    <p:extLst>
      <p:ext uri="{BB962C8B-B14F-4D97-AF65-F5344CB8AC3E}">
        <p14:creationId xmlns:p14="http://schemas.microsoft.com/office/powerpoint/2010/main" val="3871701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درمان اختلالات تجزیه ای</a:t>
            </a:r>
            <a:endParaRPr lang="en-US" b="1" dirty="0"/>
          </a:p>
        </p:txBody>
      </p:sp>
      <p:sp>
        <p:nvSpPr>
          <p:cNvPr id="3" name="Content Placeholder 2"/>
          <p:cNvSpPr>
            <a:spLocks noGrp="1"/>
          </p:cNvSpPr>
          <p:nvPr>
            <p:ph idx="1"/>
          </p:nvPr>
        </p:nvSpPr>
        <p:spPr>
          <a:xfrm>
            <a:off x="838200" y="3022599"/>
            <a:ext cx="10515600" cy="3154363"/>
          </a:xfrm>
        </p:spPr>
        <p:txBody>
          <a:bodyPr>
            <a:normAutofit/>
          </a:bodyPr>
          <a:lstStyle/>
          <a:p>
            <a:pPr marL="0" indent="0" algn="r">
              <a:buNone/>
            </a:pPr>
            <a:r>
              <a:rPr lang="fa-IR" sz="3600" dirty="0" smtClean="0"/>
              <a:t>1- درمان های زیستی</a:t>
            </a:r>
          </a:p>
          <a:p>
            <a:pPr marL="0" indent="0" algn="r">
              <a:buNone/>
            </a:pPr>
            <a:r>
              <a:rPr lang="fa-IR" sz="3600" dirty="0" smtClean="0"/>
              <a:t>2-درمان های غیر دارویی</a:t>
            </a:r>
            <a:endParaRPr lang="en-US" sz="3600" dirty="0"/>
          </a:p>
        </p:txBody>
      </p:sp>
    </p:spTree>
    <p:extLst>
      <p:ext uri="{BB962C8B-B14F-4D97-AF65-F5344CB8AC3E}">
        <p14:creationId xmlns:p14="http://schemas.microsoft.com/office/powerpoint/2010/main" val="2889149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درمان های زیستی</a:t>
            </a:r>
            <a:endParaRPr lang="en-US" b="1" dirty="0"/>
          </a:p>
        </p:txBody>
      </p:sp>
      <p:sp>
        <p:nvSpPr>
          <p:cNvPr id="3" name="Content Placeholder 2"/>
          <p:cNvSpPr>
            <a:spLocks noGrp="1"/>
          </p:cNvSpPr>
          <p:nvPr>
            <p:ph idx="1"/>
          </p:nvPr>
        </p:nvSpPr>
        <p:spPr/>
        <p:txBody>
          <a:bodyPr>
            <a:normAutofit/>
          </a:bodyPr>
          <a:lstStyle/>
          <a:p>
            <a:pPr marL="0" indent="0" algn="r">
              <a:buNone/>
            </a:pPr>
            <a:r>
              <a:rPr lang="fa-IR" sz="3200" dirty="0" smtClean="0"/>
              <a:t>اختلالات روانپزشکی همراه با انواع اختلالات تجزیه ای در بسیاری از موارد</a:t>
            </a:r>
          </a:p>
          <a:p>
            <a:pPr marL="0" indent="0" algn="r">
              <a:buNone/>
            </a:pPr>
            <a:r>
              <a:rPr lang="fa-IR" sz="3200" dirty="0" smtClean="0"/>
              <a:t> نیاز به دارودرمانی دارند.گروه درمانی </a:t>
            </a:r>
          </a:p>
          <a:p>
            <a:pPr marL="0" indent="0" algn="r">
              <a:buNone/>
            </a:pPr>
            <a:r>
              <a:rPr lang="fa-IR" sz="3200" dirty="0" smtClean="0"/>
              <a:t>احتمالا بیشترین کاربرد را در کنترل اضطراب و </a:t>
            </a:r>
            <a:r>
              <a:rPr lang="en-US" sz="3200" dirty="0" smtClean="0"/>
              <a:t>SSRI</a:t>
            </a:r>
            <a:endParaRPr lang="fa-IR" sz="3200" dirty="0" smtClean="0"/>
          </a:p>
          <a:p>
            <a:pPr marL="0" indent="0" algn="r">
              <a:buNone/>
            </a:pPr>
            <a:r>
              <a:rPr lang="fa-IR" sz="3200" dirty="0" smtClean="0"/>
              <a:t>افسردگی در این بیماران داشته اند.</a:t>
            </a:r>
          </a:p>
          <a:p>
            <a:pPr marL="0" indent="0" algn="r">
              <a:buNone/>
            </a:pPr>
            <a:r>
              <a:rPr lang="fa-IR" sz="3200" dirty="0" smtClean="0"/>
              <a:t>در مواردی که علایم شدید و غیر قابل کنترل اضطراب وجود داشته باشد داروهای آنتی سایکوتیک آتیپیک از داروهای تیپیک موثرترند.</a:t>
            </a:r>
          </a:p>
          <a:p>
            <a:pPr marL="0" indent="0" algn="r">
              <a:buNone/>
            </a:pPr>
            <a:r>
              <a:rPr lang="fa-IR" sz="3200" dirty="0" smtClean="0"/>
              <a:t>در موارد مقاوم به درمان استفاده ار الکتروشوک ممکن است کمک کننده باشد.</a:t>
            </a:r>
            <a:endParaRPr lang="en-US" sz="3200" dirty="0"/>
          </a:p>
        </p:txBody>
      </p:sp>
    </p:spTree>
    <p:extLst>
      <p:ext uri="{BB962C8B-B14F-4D97-AF65-F5344CB8AC3E}">
        <p14:creationId xmlns:p14="http://schemas.microsoft.com/office/powerpoint/2010/main" val="887569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درمان های غیردارویی</a:t>
            </a:r>
            <a:endParaRPr lang="en-US" b="1" dirty="0"/>
          </a:p>
        </p:txBody>
      </p:sp>
      <p:sp>
        <p:nvSpPr>
          <p:cNvPr id="3" name="Content Placeholder 2"/>
          <p:cNvSpPr>
            <a:spLocks noGrp="1"/>
          </p:cNvSpPr>
          <p:nvPr>
            <p:ph idx="1"/>
          </p:nvPr>
        </p:nvSpPr>
        <p:spPr/>
        <p:txBody>
          <a:bodyPr>
            <a:normAutofit/>
          </a:bodyPr>
          <a:lstStyle/>
          <a:p>
            <a:pPr marL="0" indent="0" algn="r">
              <a:buNone/>
            </a:pPr>
            <a:r>
              <a:rPr lang="fa-IR" sz="3600" dirty="0" smtClean="0"/>
              <a:t>سال های زیادی روانکاوی و روان درمانی بینش گرا درمان انتخابی برای این اختلالات محسوب میشدندوامروزه علاوه بر این روش ها از درمان های شناختی-رفتاری و هیپنوتراپی به عنوان درمان های اصلی و از گروه درمانی و خانواده درمانی بعنوان درمان های کمکی استفاده میشود.</a:t>
            </a:r>
          </a:p>
          <a:p>
            <a:pPr marL="0" indent="0" algn="r">
              <a:buNone/>
            </a:pPr>
            <a:r>
              <a:rPr lang="fa-IR" sz="3600" dirty="0" smtClean="0"/>
              <a:t>در همه این روش ها تکیه بر افزایش توانایی فرد در مواجهه با ضربات روانشناختی و همچنین حمایت بیمار برای بدست آوردن مجدد انسجام در اجزای هوشیاری خود است.</a:t>
            </a:r>
            <a:endParaRPr lang="en-US" sz="3600" dirty="0"/>
          </a:p>
        </p:txBody>
      </p:sp>
    </p:spTree>
    <p:extLst>
      <p:ext uri="{BB962C8B-B14F-4D97-AF65-F5344CB8AC3E}">
        <p14:creationId xmlns:p14="http://schemas.microsoft.com/office/powerpoint/2010/main" val="1965802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51000" b="-4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0655"/>
            <a:ext cx="10515600" cy="5096308"/>
          </a:xfrm>
        </p:spPr>
        <p:txBody>
          <a:bodyPr>
            <a:noAutofit/>
          </a:bodyPr>
          <a:lstStyle/>
          <a:p>
            <a:pPr marL="0" indent="0" algn="ctr">
              <a:buNone/>
            </a:pPr>
            <a:r>
              <a:rPr lang="fa-IR" sz="3200" b="1" dirty="0" smtClean="0"/>
              <a:t>استاد : </a:t>
            </a:r>
          </a:p>
          <a:p>
            <a:pPr marL="0" indent="0" algn="ctr">
              <a:buNone/>
            </a:pPr>
            <a:r>
              <a:rPr lang="fa-IR" sz="3200" dirty="0" smtClean="0"/>
              <a:t>دکتر ادیبی</a:t>
            </a:r>
          </a:p>
          <a:p>
            <a:pPr marL="0" indent="0" algn="ctr">
              <a:buNone/>
            </a:pPr>
            <a:endParaRPr lang="fa-IR" sz="3200" dirty="0" smtClean="0"/>
          </a:p>
          <a:p>
            <a:pPr marL="0" indent="0" algn="ctr">
              <a:buNone/>
            </a:pPr>
            <a:r>
              <a:rPr lang="fa-IR" sz="3200" b="1" dirty="0" smtClean="0"/>
              <a:t>دانشجو:</a:t>
            </a:r>
          </a:p>
          <a:p>
            <a:pPr marL="0" indent="0" algn="ctr">
              <a:buNone/>
            </a:pPr>
            <a:r>
              <a:rPr lang="fa-IR" sz="3200" dirty="0" smtClean="0"/>
              <a:t>مریم شاه محمدی</a:t>
            </a:r>
          </a:p>
          <a:p>
            <a:pPr marL="0" indent="0" algn="ctr">
              <a:buNone/>
            </a:pPr>
            <a:endParaRPr lang="fa-IR" sz="3200" dirty="0" smtClean="0"/>
          </a:p>
          <a:p>
            <a:pPr marL="0" indent="0" algn="ctr">
              <a:buNone/>
            </a:pPr>
            <a:endParaRPr lang="fa-IR" sz="3200" dirty="0" smtClean="0"/>
          </a:p>
          <a:p>
            <a:pPr marL="0" indent="0" algn="ctr">
              <a:buNone/>
            </a:pPr>
            <a:r>
              <a:rPr lang="fa-IR" sz="3200" dirty="0" smtClean="0"/>
              <a:t>تابستان 1397</a:t>
            </a:r>
            <a:endParaRPr lang="en-US" sz="3200" dirty="0"/>
          </a:p>
        </p:txBody>
      </p:sp>
    </p:spTree>
    <p:extLst>
      <p:ext uri="{BB962C8B-B14F-4D97-AF65-F5344CB8AC3E}">
        <p14:creationId xmlns:p14="http://schemas.microsoft.com/office/powerpoint/2010/main" val="114639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a:buNone/>
            </a:pPr>
            <a:r>
              <a:rPr lang="fa-IR" sz="3200" dirty="0" smtClean="0"/>
              <a:t>آگاهی به طور طبیعی یک تجربه ی منسجم از شناخت,هیجان و انگیزه است که فیزیکی و روانشناختی میتوانند این انسجام را از بین ببرند که به این حالت تجزیه گفته میشود.</a:t>
            </a:r>
            <a:endParaRPr lang="en-US" sz="3200" dirty="0" smtClean="0"/>
          </a:p>
          <a:p>
            <a:pPr marL="0" indent="0" algn="r">
              <a:buNone/>
            </a:pPr>
            <a:r>
              <a:rPr lang="fa-IR" sz="3200" dirty="0" smtClean="0"/>
              <a:t> ویژگی اصلی اختلالات تجزیه ای اختلال در عملکرد منسجم آگاهی ,حافظه, هویت و درک ازمحیط است این اختلال میتوتند ناگهانی و یا تدریجی اتفاق بیفتد و سیر گذرا و یا مزمن از خود نشان دهد.</a:t>
            </a:r>
          </a:p>
          <a:p>
            <a:pPr marL="0" indent="0" algn="r">
              <a:buNone/>
            </a:pPr>
            <a:endParaRPr lang="en-US" sz="3200" dirty="0" smtClean="0"/>
          </a:p>
        </p:txBody>
      </p:sp>
    </p:spTree>
    <p:extLst>
      <p:ext uri="{BB962C8B-B14F-4D97-AF65-F5344CB8AC3E}">
        <p14:creationId xmlns:p14="http://schemas.microsoft.com/office/powerpoint/2010/main" val="1585129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اختلالات تجزیه ای شامل 5 گروه هستند:</a:t>
            </a:r>
            <a:endParaRPr lang="en-US" dirty="0"/>
          </a:p>
        </p:txBody>
      </p:sp>
      <p:sp>
        <p:nvSpPr>
          <p:cNvPr id="3" name="Content Placeholder 2"/>
          <p:cNvSpPr>
            <a:spLocks noGrp="1"/>
          </p:cNvSpPr>
          <p:nvPr>
            <p:ph idx="1"/>
          </p:nvPr>
        </p:nvSpPr>
        <p:spPr/>
        <p:txBody>
          <a:bodyPr/>
          <a:lstStyle/>
          <a:p>
            <a:pPr marL="0" indent="0" algn="r">
              <a:buNone/>
            </a:pPr>
            <a:r>
              <a:rPr lang="fa-IR" b="1" dirty="0" smtClean="0"/>
              <a:t>اختلال تجزیه هویت</a:t>
            </a:r>
          </a:p>
          <a:p>
            <a:pPr marL="0" indent="0" algn="r">
              <a:buNone/>
            </a:pPr>
            <a:r>
              <a:rPr lang="fa-IR" b="1" dirty="0" smtClean="0"/>
              <a:t>فراموشی تجزیه ای شامل فرار تجزیه ای</a:t>
            </a:r>
          </a:p>
          <a:p>
            <a:pPr marL="0" indent="0" algn="r">
              <a:buNone/>
            </a:pPr>
            <a:r>
              <a:rPr lang="fa-IR" b="1" dirty="0" smtClean="0"/>
              <a:t>اختلال مسخ شخصیت/مسخ واقعیت</a:t>
            </a:r>
          </a:p>
          <a:p>
            <a:pPr marL="0" indent="0" algn="r">
              <a:buNone/>
            </a:pPr>
            <a:r>
              <a:rPr lang="fa-IR" b="1" dirty="0" smtClean="0"/>
              <a:t>سایر اختلالات تجریه ای مشخص</a:t>
            </a:r>
          </a:p>
          <a:p>
            <a:pPr marL="0" indent="0" algn="r">
              <a:buNone/>
            </a:pPr>
            <a:r>
              <a:rPr lang="fa-IR" b="1" dirty="0" smtClean="0"/>
              <a:t>اختلالات تجزیه ای نامشخص</a:t>
            </a:r>
            <a:endParaRPr lang="en-US" b="1" dirty="0"/>
          </a:p>
        </p:txBody>
      </p:sp>
    </p:spTree>
    <p:extLst>
      <p:ext uri="{BB962C8B-B14F-4D97-AF65-F5344CB8AC3E}">
        <p14:creationId xmlns:p14="http://schemas.microsoft.com/office/powerpoint/2010/main" val="4040620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اتیولوژی :</a:t>
            </a:r>
            <a:endParaRPr lang="en-US" dirty="0"/>
          </a:p>
        </p:txBody>
      </p:sp>
      <p:sp>
        <p:nvSpPr>
          <p:cNvPr id="3" name="Content Placeholder 2"/>
          <p:cNvSpPr>
            <a:spLocks noGrp="1"/>
          </p:cNvSpPr>
          <p:nvPr>
            <p:ph idx="1"/>
          </p:nvPr>
        </p:nvSpPr>
        <p:spPr/>
        <p:txBody>
          <a:bodyPr>
            <a:normAutofit/>
          </a:bodyPr>
          <a:lstStyle/>
          <a:p>
            <a:pPr marL="457200" lvl="1" indent="0" algn="r">
              <a:buNone/>
            </a:pPr>
            <a:r>
              <a:rPr lang="fa-IR" sz="2800" dirty="0" smtClean="0"/>
              <a:t>مطالعات انجام گرفته با استفاده از مقاومت گالوانیک پوستی و الکتروانسفالوگرافی و ام آر آی عملکردی نشان داه اند که در حالات مختلف شخصیتی ,بیماران از نظر عملکرد سیستم عصبی اتونوم و همچنین عملکرد الکتروفیزیولوژی مغزویژگی های کاملا متفاوتب را نشان میدهند.در مطالعات دیگر نشان داده شده که در مقایسه با افراد نرمال بیماران مبتلا به اختلال تجریه ای بظور واضحی عملکرد مغزشان در ناحیه ی اوربیتوفرونتال هر دو نیمکره کاهش و در ناحیه ی بیرونی لوب گیجگاهی چپ افزایش داشته است.</a:t>
            </a:r>
          </a:p>
          <a:p>
            <a:pPr marL="457200" lvl="1" indent="0" algn="r">
              <a:buNone/>
            </a:pPr>
            <a:r>
              <a:rPr lang="fa-IR" sz="2800" dirty="0" smtClean="0"/>
              <a:t>کاهش عملکرد «ان متیل دی آسپارتات» که منجر به آزادسازی گلوتامات میشود نقش اساسی در بروز علایم تجزیه ای دارد.</a:t>
            </a:r>
          </a:p>
          <a:p>
            <a:pPr marL="0" indent="0" algn="r">
              <a:buNone/>
            </a:pPr>
            <a:endParaRPr lang="en-US" dirty="0" smtClean="0"/>
          </a:p>
        </p:txBody>
      </p:sp>
    </p:spTree>
    <p:extLst>
      <p:ext uri="{BB962C8B-B14F-4D97-AF65-F5344CB8AC3E}">
        <p14:creationId xmlns:p14="http://schemas.microsoft.com/office/powerpoint/2010/main" val="2847673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فراموشی تجزیه ای</a:t>
            </a:r>
            <a:endParaRPr lang="en-US" b="1" dirty="0"/>
          </a:p>
        </p:txBody>
      </p:sp>
      <p:sp>
        <p:nvSpPr>
          <p:cNvPr id="3" name="Content Placeholder 2"/>
          <p:cNvSpPr>
            <a:spLocks noGrp="1"/>
          </p:cNvSpPr>
          <p:nvPr>
            <p:ph idx="1"/>
          </p:nvPr>
        </p:nvSpPr>
        <p:spPr>
          <a:xfrm>
            <a:off x="838200" y="2202873"/>
            <a:ext cx="10515600" cy="3974090"/>
          </a:xfrm>
        </p:spPr>
        <p:txBody>
          <a:bodyPr>
            <a:normAutofit/>
          </a:bodyPr>
          <a:lstStyle/>
          <a:p>
            <a:pPr marL="0" indent="0" algn="ctr">
              <a:buNone/>
            </a:pPr>
            <a:r>
              <a:rPr lang="fa-IR" sz="3200" dirty="0" smtClean="0"/>
              <a:t>مشخصه اصلی آن عدم توانایی در به یادآوری اطلاعات مهم شخصی به شدتی است که با فراموشکاری معمولی قابل توجیه نیست.معمولا خاطره فراموش شده هم از طبیعت استرس آور و غیر قابل تحمل برخوردار است و فراموشی به علل ارگانیک ,داروها یا سایر اختلالات روانپزشکی نیست.</a:t>
            </a:r>
            <a:endParaRPr lang="en-US" sz="3200" dirty="0"/>
          </a:p>
        </p:txBody>
      </p:sp>
    </p:spTree>
    <p:extLst>
      <p:ext uri="{BB962C8B-B14F-4D97-AF65-F5344CB8AC3E}">
        <p14:creationId xmlns:p14="http://schemas.microsoft.com/office/powerpoint/2010/main" val="2308011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1300" y="1690688"/>
            <a:ext cx="6616700" cy="4430712"/>
          </a:xfrm>
        </p:spPr>
      </p:pic>
    </p:spTree>
    <p:extLst>
      <p:ext uri="{BB962C8B-B14F-4D97-AF65-F5344CB8AC3E}">
        <p14:creationId xmlns:p14="http://schemas.microsoft.com/office/powerpoint/2010/main" val="182854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  </a:t>
            </a:r>
            <a:r>
              <a:rPr lang="fa-IR" sz="3600" b="1" dirty="0" smtClean="0"/>
              <a:t>برای فراموشی تجزیه ای </a:t>
            </a:r>
            <a:r>
              <a:rPr lang="en-US" sz="3600" b="1" dirty="0" smtClean="0"/>
              <a:t>DSM-5  </a:t>
            </a:r>
            <a:r>
              <a:rPr lang="fa-IR" sz="3600" b="1" dirty="0" smtClean="0"/>
              <a:t>ملاک های تشخیصی</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2278361"/>
              </p:ext>
            </p:extLst>
          </p:nvPr>
        </p:nvGraphicFramePr>
        <p:xfrm>
          <a:off x="838200" y="1825625"/>
          <a:ext cx="10515600" cy="4239260"/>
        </p:xfrm>
        <a:graphic>
          <a:graphicData uri="http://schemas.openxmlformats.org/drawingml/2006/table">
            <a:tbl>
              <a:tblPr firstRow="1" bandRow="1">
                <a:tableStyleId>{F5AB1C69-6EDB-4FF4-983F-18BD219EF322}</a:tableStyleId>
              </a:tblPr>
              <a:tblGrid>
                <a:gridCol w="10515600"/>
              </a:tblGrid>
              <a:tr h="904875">
                <a:tc>
                  <a:txBody>
                    <a:bodyPr/>
                    <a:lstStyle/>
                    <a:p>
                      <a:pPr algn="r"/>
                      <a:r>
                        <a:rPr lang="fa-IR" sz="2800" dirty="0" smtClean="0"/>
                        <a:t>الف)</a:t>
                      </a:r>
                      <a:r>
                        <a:rPr lang="fa-IR" sz="2800" baseline="0" dirty="0" smtClean="0"/>
                        <a:t> اختلال عمده یک یا چند دوره عدم توانایی  در به یادآوری اطلاعات فردی مهم است که معمولا طبیعت ضربه زا و استرس آور دارند و فراموشی وسیع تر از آن است که بتوان آن را با فراموشکاری معمولی توضیح داد.</a:t>
                      </a:r>
                      <a:endParaRPr lang="en-US" sz="2800" dirty="0"/>
                    </a:p>
                  </a:txBody>
                  <a:tcPr/>
                </a:tc>
              </a:tr>
              <a:tr h="711200">
                <a:tc>
                  <a:txBody>
                    <a:bodyPr/>
                    <a:lstStyle/>
                    <a:p>
                      <a:pPr algn="r"/>
                      <a:r>
                        <a:rPr lang="fa-IR" sz="2800" dirty="0" smtClean="0"/>
                        <a:t>ب)علایم</a:t>
                      </a:r>
                      <a:r>
                        <a:rPr lang="fa-IR" sz="2800" baseline="0" dirty="0" smtClean="0"/>
                        <a:t> موجب ناراحتی عمده بالینی فرد شود و یا در عملکرد اجتماعی شغلی و یا سایر جنبه های مختلف زندگی او اختلال ایجاد کند.</a:t>
                      </a:r>
                      <a:endParaRPr lang="en-US" sz="2800" dirty="0"/>
                    </a:p>
                  </a:txBody>
                  <a:tcPr/>
                </a:tc>
              </a:tr>
              <a:tr h="711200">
                <a:tc>
                  <a:txBody>
                    <a:bodyPr/>
                    <a:lstStyle/>
                    <a:p>
                      <a:pPr algn="r"/>
                      <a:r>
                        <a:rPr lang="fa-IR" sz="2800" dirty="0" smtClean="0"/>
                        <a:t>ج)اختلال قابل انتساب به اثر فیزیولوژیک یک ماده یا یک وضعیت</a:t>
                      </a:r>
                      <a:r>
                        <a:rPr lang="fa-IR" sz="2800" baseline="0" dirty="0" smtClean="0"/>
                        <a:t> طبی و نورولوژیک نباشد</a:t>
                      </a:r>
                      <a:endParaRPr lang="en-US" sz="2800" dirty="0"/>
                    </a:p>
                  </a:txBody>
                  <a:tcPr/>
                </a:tc>
              </a:tr>
              <a:tr h="977900">
                <a:tc>
                  <a:txBody>
                    <a:bodyPr/>
                    <a:lstStyle/>
                    <a:p>
                      <a:pPr algn="r"/>
                      <a:r>
                        <a:rPr lang="fa-IR" sz="2800" dirty="0" smtClean="0"/>
                        <a:t>د)اختلال قابل توضیح با اختلال</a:t>
                      </a:r>
                      <a:r>
                        <a:rPr lang="fa-IR" sz="2800" baseline="0" dirty="0" smtClean="0"/>
                        <a:t> تجزیه هویت , اختلال استرس پس از سانحه, اختلال استرس حاد, اختلال علایم جسمانی,یا اختلال خفیف یا اصلی عصبی-شناختی نباشد.</a:t>
                      </a:r>
                      <a:endParaRPr lang="en-US" sz="2800" dirty="0"/>
                    </a:p>
                  </a:txBody>
                  <a:tcPr/>
                </a:tc>
              </a:tr>
            </a:tbl>
          </a:graphicData>
        </a:graphic>
      </p:graphicFrame>
    </p:spTree>
    <p:extLst>
      <p:ext uri="{BB962C8B-B14F-4D97-AF65-F5344CB8AC3E}">
        <p14:creationId xmlns:p14="http://schemas.microsoft.com/office/powerpoint/2010/main" val="234523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انواع فراموشی تجریه ای</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8296110"/>
              </p:ext>
            </p:extLst>
          </p:nvPr>
        </p:nvGraphicFramePr>
        <p:xfrm>
          <a:off x="838200" y="2028825"/>
          <a:ext cx="10515600" cy="4376420"/>
        </p:xfrm>
        <a:graphic>
          <a:graphicData uri="http://schemas.openxmlformats.org/drawingml/2006/table">
            <a:tbl>
              <a:tblPr firstRow="1" bandRow="1">
                <a:tableStyleId>{F5AB1C69-6EDB-4FF4-983F-18BD219EF322}</a:tableStyleId>
              </a:tblPr>
              <a:tblGrid>
                <a:gridCol w="10515600"/>
              </a:tblGrid>
              <a:tr h="587375">
                <a:tc>
                  <a:txBody>
                    <a:bodyPr/>
                    <a:lstStyle/>
                    <a:p>
                      <a:pPr algn="r"/>
                      <a:r>
                        <a:rPr lang="fa-IR" sz="2800" b="1" dirty="0" smtClean="0"/>
                        <a:t>فراموشی منظقه ای: </a:t>
                      </a:r>
                      <a:r>
                        <a:rPr lang="fa-IR" sz="2800" dirty="0" smtClean="0"/>
                        <a:t>عدم توانایی در بخاطر آوردن</a:t>
                      </a:r>
                      <a:r>
                        <a:rPr lang="fa-IR" sz="2800" baseline="0" dirty="0" smtClean="0"/>
                        <a:t> حوادث مرتبط با یک دوره زمانی مشخص </a:t>
                      </a:r>
                      <a:endParaRPr lang="en-US" sz="2800" dirty="0"/>
                    </a:p>
                  </a:txBody>
                  <a:tcPr/>
                </a:tc>
              </a:tr>
              <a:tr h="533400">
                <a:tc>
                  <a:txBody>
                    <a:bodyPr/>
                    <a:lstStyle/>
                    <a:p>
                      <a:pPr algn="r"/>
                      <a:r>
                        <a:rPr lang="fa-IR" sz="2800" b="1" dirty="0" smtClean="0"/>
                        <a:t>فراموشی</a:t>
                      </a:r>
                      <a:r>
                        <a:rPr lang="fa-IR" sz="2800" b="1" baseline="0" dirty="0" smtClean="0"/>
                        <a:t> انتخابی: </a:t>
                      </a:r>
                      <a:r>
                        <a:rPr lang="fa-IR" sz="2800" baseline="0" dirty="0" smtClean="0"/>
                        <a:t>عدم توانایی بخاظر آوردن قسمتی و نه همه ی اتفاقاتی که در یک دوره زمانی مشخص افتاده است.</a:t>
                      </a:r>
                      <a:endParaRPr lang="en-US" sz="2800" dirty="0"/>
                    </a:p>
                  </a:txBody>
                  <a:tcPr/>
                </a:tc>
              </a:tr>
              <a:tr h="596900">
                <a:tc>
                  <a:txBody>
                    <a:bodyPr/>
                    <a:lstStyle/>
                    <a:p>
                      <a:pPr algn="r"/>
                      <a:r>
                        <a:rPr lang="fa-IR" sz="2800" b="1" dirty="0" smtClean="0"/>
                        <a:t>فراموشی عمومی: </a:t>
                      </a:r>
                      <a:r>
                        <a:rPr lang="fa-IR" sz="2800" dirty="0" smtClean="0"/>
                        <a:t>عدم توانایی فرد در به یادآوردن کل زندگی اش</a:t>
                      </a:r>
                      <a:endParaRPr lang="en-US" sz="2800" dirty="0"/>
                    </a:p>
                  </a:txBody>
                  <a:tcPr/>
                </a:tc>
              </a:tr>
              <a:tr h="622300">
                <a:tc>
                  <a:txBody>
                    <a:bodyPr/>
                    <a:lstStyle/>
                    <a:p>
                      <a:pPr algn="r"/>
                      <a:r>
                        <a:rPr lang="fa-IR" sz="2800" b="1" dirty="0" smtClean="0"/>
                        <a:t>فراموشی مستمر: </a:t>
                      </a:r>
                      <a:r>
                        <a:rPr lang="fa-IR" sz="2800" dirty="0" smtClean="0"/>
                        <a:t>عدم توانایی در به یادآوردن وقایع پشت سرهم</a:t>
                      </a:r>
                      <a:r>
                        <a:rPr lang="fa-IR" sz="2800" baseline="0" dirty="0" smtClean="0"/>
                        <a:t> به همان ترتیبی که اتفاق افتاده اند.</a:t>
                      </a:r>
                      <a:endParaRPr lang="en-US" sz="2800" dirty="0"/>
                    </a:p>
                  </a:txBody>
                  <a:tcPr/>
                </a:tc>
              </a:tr>
              <a:tr h="482600">
                <a:tc>
                  <a:txBody>
                    <a:bodyPr/>
                    <a:lstStyle/>
                    <a:p>
                      <a:pPr algn="r"/>
                      <a:r>
                        <a:rPr lang="fa-IR" sz="2800" b="1" dirty="0" smtClean="0"/>
                        <a:t>فراموشی سیستماتیزه: </a:t>
                      </a:r>
                      <a:r>
                        <a:rPr lang="fa-IR" sz="2800" dirty="0" smtClean="0"/>
                        <a:t>فراموشی در مورد گروه مشخصی از حافظه مثل خاطره</a:t>
                      </a:r>
                      <a:r>
                        <a:rPr lang="fa-IR" sz="2800" baseline="0" dirty="0" smtClean="0"/>
                        <a:t> های مرتبط با یک فامیل یا فرد خاص</a:t>
                      </a:r>
                      <a:endParaRPr lang="en-US" sz="2800" dirty="0"/>
                    </a:p>
                  </a:txBody>
                  <a:tcPr/>
                </a:tc>
              </a:tr>
            </a:tbl>
          </a:graphicData>
        </a:graphic>
      </p:graphicFrame>
    </p:spTree>
    <p:extLst>
      <p:ext uri="{BB962C8B-B14F-4D97-AF65-F5344CB8AC3E}">
        <p14:creationId xmlns:p14="http://schemas.microsoft.com/office/powerpoint/2010/main" val="2789146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TotalTime>
  <Words>1690</Words>
  <Application>Microsoft Office PowerPoint</Application>
  <PresentationFormat>Widescreen</PresentationFormat>
  <Paragraphs>88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بسم الله الرحمن الرحیم </vt:lpstr>
      <vt:lpstr>PowerPoint Presentation</vt:lpstr>
      <vt:lpstr>PowerPoint Presentation</vt:lpstr>
      <vt:lpstr>اختلالات تجزیه ای شامل 5 گروه هستند:</vt:lpstr>
      <vt:lpstr>اتیولوژی :</vt:lpstr>
      <vt:lpstr>فراموشی تجزیه ای</vt:lpstr>
      <vt:lpstr>PowerPoint Presentation</vt:lpstr>
      <vt:lpstr>  برای فراموشی تجزیه ای DSM-5  ملاک های تشخیصی</vt:lpstr>
      <vt:lpstr>انواع فراموشی تجریه ای</vt:lpstr>
      <vt:lpstr>تظاهر کلاسیک</vt:lpstr>
      <vt:lpstr>تظاهرات غیر کلاسیک</vt:lpstr>
      <vt:lpstr>اختلال مسخ شخصیت/مسخ واقعیت</vt:lpstr>
      <vt:lpstr>برای اختلال مسخ شخصیت/مسخ واقعیت DSM-5ملاک های تشخیصی</vt:lpstr>
      <vt:lpstr>اختلال تجزیه هویت</vt:lpstr>
      <vt:lpstr>PowerPoint Presentation</vt:lpstr>
      <vt:lpstr>برای اختلال تجزیه هویتDSM-5 ملاک های تشخیصی </vt:lpstr>
      <vt:lpstr>PowerPoint Presentation</vt:lpstr>
      <vt:lpstr>سایر اختلال تجزیه ای مشخص یا نامشخص</vt:lpstr>
      <vt:lpstr>اختلال خلسه تجزیه ای</vt:lpstr>
      <vt:lpstr>مغز شویی</vt:lpstr>
      <vt:lpstr>سندرم گانسر</vt:lpstr>
      <vt:lpstr>درمان اختلالات تجزیه ای</vt:lpstr>
      <vt:lpstr>درمان های زیستی</vt:lpstr>
      <vt:lpstr>درمان های غیردارویی</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 اختلالات تجزیه ای دکتر محسن کیان پور</dc:title>
  <dc:creator>asus</dc:creator>
  <cp:lastModifiedBy>amir771155</cp:lastModifiedBy>
  <cp:revision>23</cp:revision>
  <dcterms:created xsi:type="dcterms:W3CDTF">2018-08-08T17:37:30Z</dcterms:created>
  <dcterms:modified xsi:type="dcterms:W3CDTF">2018-08-10T04:06:13Z</dcterms:modified>
</cp:coreProperties>
</file>